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69" r:id="rId2"/>
  </p:sldMasterIdLst>
  <p:notesMasterIdLst>
    <p:notesMasterId r:id="rId15"/>
  </p:notesMasterIdLst>
  <p:sldIdLst>
    <p:sldId id="260" r:id="rId3"/>
    <p:sldId id="256" r:id="rId4"/>
    <p:sldId id="281" r:id="rId5"/>
    <p:sldId id="363" r:id="rId6"/>
    <p:sldId id="258" r:id="rId7"/>
    <p:sldId id="361" r:id="rId8"/>
    <p:sldId id="349" r:id="rId9"/>
    <p:sldId id="302" r:id="rId10"/>
    <p:sldId id="340" r:id="rId11"/>
    <p:sldId id="354" r:id="rId12"/>
    <p:sldId id="323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8" autoAdjust="0"/>
    <p:restoredTop sz="95052" autoAdjust="0"/>
  </p:normalViewPr>
  <p:slideViewPr>
    <p:cSldViewPr snapToGrid="0">
      <p:cViewPr varScale="1">
        <p:scale>
          <a:sx n="86" d="100"/>
          <a:sy n="86" d="100"/>
        </p:scale>
        <p:origin x="82" y="2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33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Jonas" userId="a38d75b5-9d03-4c61-8140-f34508c02213" providerId="ADAL" clId="{83B02828-C7F8-483F-99D8-F82E800AE371}"/>
    <pc:docChg chg="custSel modSld">
      <pc:chgData name="Peggy Jonas" userId="a38d75b5-9d03-4c61-8140-f34508c02213" providerId="ADAL" clId="{83B02828-C7F8-483F-99D8-F82E800AE371}" dt="2023-10-02T21:10:02.768" v="258" actId="1076"/>
      <pc:docMkLst>
        <pc:docMk/>
      </pc:docMkLst>
      <pc:sldChg chg="modSp mod">
        <pc:chgData name="Peggy Jonas" userId="a38d75b5-9d03-4c61-8140-f34508c02213" providerId="ADAL" clId="{83B02828-C7F8-483F-99D8-F82E800AE371}" dt="2023-10-02T21:10:02.768" v="258" actId="1076"/>
        <pc:sldMkLst>
          <pc:docMk/>
          <pc:sldMk cId="2038139285" sldId="256"/>
        </pc:sldMkLst>
        <pc:spChg chg="mod">
          <ac:chgData name="Peggy Jonas" userId="a38d75b5-9d03-4c61-8140-f34508c02213" providerId="ADAL" clId="{83B02828-C7F8-483F-99D8-F82E800AE371}" dt="2023-10-02T21:10:01.197" v="257" actId="6549"/>
          <ac:spMkLst>
            <pc:docMk/>
            <pc:sldMk cId="2038139285" sldId="256"/>
            <ac:spMk id="2" creationId="{0FB414A2-7419-6C45-8F5B-A96512F30E11}"/>
          </ac:spMkLst>
        </pc:spChg>
        <pc:picChg chg="mod">
          <ac:chgData name="Peggy Jonas" userId="a38d75b5-9d03-4c61-8140-f34508c02213" providerId="ADAL" clId="{83B02828-C7F8-483F-99D8-F82E800AE371}" dt="2023-10-02T21:10:02.768" v="258" actId="1076"/>
          <ac:picMkLst>
            <pc:docMk/>
            <pc:sldMk cId="2038139285" sldId="256"/>
            <ac:picMk id="4" creationId="{1B9541A8-BE73-5E55-86E3-1EC8C7E378AF}"/>
          </ac:picMkLst>
        </pc:picChg>
      </pc:sldChg>
      <pc:sldChg chg="modSp mod">
        <pc:chgData name="Peggy Jonas" userId="a38d75b5-9d03-4c61-8140-f34508c02213" providerId="ADAL" clId="{83B02828-C7F8-483F-99D8-F82E800AE371}" dt="2023-10-02T21:09:26.291" v="253" actId="1076"/>
        <pc:sldMkLst>
          <pc:docMk/>
          <pc:sldMk cId="2516566867" sldId="349"/>
        </pc:sldMkLst>
        <pc:spChg chg="mod">
          <ac:chgData name="Peggy Jonas" userId="a38d75b5-9d03-4c61-8140-f34508c02213" providerId="ADAL" clId="{83B02828-C7F8-483F-99D8-F82E800AE371}" dt="2023-10-02T21:09:20.159" v="252" actId="1076"/>
          <ac:spMkLst>
            <pc:docMk/>
            <pc:sldMk cId="2516566867" sldId="349"/>
            <ac:spMk id="5" creationId="{45B84FFA-1F1D-B0E7-85CA-A38DB4D88732}"/>
          </ac:spMkLst>
        </pc:spChg>
        <pc:spChg chg="mod">
          <ac:chgData name="Peggy Jonas" userId="a38d75b5-9d03-4c61-8140-f34508c02213" providerId="ADAL" clId="{83B02828-C7F8-483F-99D8-F82E800AE371}" dt="2023-10-02T21:09:26.291" v="253" actId="1076"/>
          <ac:spMkLst>
            <pc:docMk/>
            <pc:sldMk cId="2516566867" sldId="349"/>
            <ac:spMk id="6" creationId="{9FF15F49-929F-AC41-0798-A6D7D63F98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CA5C3-6388-4265-82E3-897A4424B2A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5DF6-98E0-487F-8137-A7A22F20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C54F06DB-DF42-9E4D-3296-FEBC6FAD8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9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85DF6-98E0-487F-8137-A7A22F2054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07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B97370DB-303E-D05F-D147-55E2720F0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3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4F55D697-BB39-8D7C-A251-1ABA64B42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85DF6-98E0-487F-8137-A7A22F2054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B97370DB-303E-D05F-D147-55E2720F0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6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1ABC1FA9-9980-D78A-6295-58352033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C48DFBFF-5F2E-3467-FD19-FBBC86A1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0A5EE532-0E94-E76A-CE47-E19B139CE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2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DF6-98E0-487F-8137-A7A22F2054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3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914400" y="6226139"/>
            <a:ext cx="8661115" cy="44351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spc="250" dirty="0"/>
              <a:t>Leading Women</a:t>
            </a:r>
            <a:r>
              <a:rPr lang="en-US" sz="1600" spc="250" baseline="0" dirty="0"/>
              <a:t> Educators Impacting Education Worldwide</a:t>
            </a:r>
            <a:endParaRPr lang="en-US" sz="1600" spc="2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5" y="6276446"/>
            <a:ext cx="370946" cy="39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12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90C9F-3D15-C007-1A27-4DD3CCDA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C0CF2-E2C4-3543-CB57-1DF96524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DFCB27-EEC5-DF80-7371-46F41CEE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F250B2-31F4-0C15-B477-171BC316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C746B2-0C9A-53AD-8FFA-09C0861D9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" y="6205591"/>
            <a:ext cx="1344342" cy="4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C1EBF2-227E-D819-8389-910FBE99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9875EA-9B53-F45D-63EE-52F24EBA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C26174-DA2E-73F9-079C-FD5BA7A1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8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42331-2C84-7E45-F77E-E8083859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E71E53-AE15-8C56-28D1-D09E2F77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000DA2-3DAE-51E7-F3C0-F33989846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CCE9B6-4CAE-D97B-6C94-9F4B75C0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F2A66-1F4F-0F75-A77C-867BF4D0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93F9D1-A18F-617B-3534-0ADD9353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96214-A1A1-F4C1-47D9-2E0F57D0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5FB1FC-0F94-854C-BF6E-3BC06139F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C119EF-1562-8336-A5AF-88F920490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2AA970-73AA-2B65-1D2E-4CD9FA35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BD9EA5-8F59-796B-A94D-F88AB486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3EA60C-65A3-A75B-FDE0-88DD5373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6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51418-6BF2-2A29-FD1B-CB81F8F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526319-6FBA-8D28-E3A9-B70511460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5FBCE9-A417-5D74-A8EF-1F641809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90A19-F17F-880C-88C3-375125A0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3DBFBF-F9F9-61C6-8584-388BD670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7219DB-5F10-EAA3-8BA5-A4FF43095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DC9278-650D-6889-EE70-BE6AA9E3E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11654-3708-03B1-5898-321D8303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66771-57A5-C316-4656-439D226D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754F61-89F8-0EA0-78DC-7A528713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" y="6205591"/>
            <a:ext cx="1344342" cy="4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574" y="1709738"/>
            <a:ext cx="98268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574" y="4589463"/>
            <a:ext cx="98268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914400" y="6226139"/>
            <a:ext cx="8661115" cy="44351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spc="250" dirty="0"/>
              <a:t>Leading Women</a:t>
            </a:r>
            <a:r>
              <a:rPr lang="en-US" sz="1600" spc="250" baseline="0" dirty="0"/>
              <a:t> Educators Impacting Education Worldwide</a:t>
            </a:r>
            <a:endParaRPr lang="en-US" sz="1600" spc="2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5" y="6276446"/>
            <a:ext cx="370946" cy="39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63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574" y="365125"/>
            <a:ext cx="98332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" y="6205591"/>
            <a:ext cx="1344342" cy="4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" y="6205591"/>
            <a:ext cx="1344342" cy="4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0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FDB57-C168-A9BF-DDC0-AECCEB2C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0AD4E1-0F26-B2B9-982F-84F10B88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7B5B8E-BE4D-5847-A7D2-DC7B7B1F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3B9530-5F1D-CCF2-E26E-A3382522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BD122E-6702-990D-3243-E5F43F3A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E6E155B-4080-8838-E3C4-DE4A23BA9DD9}"/>
              </a:ext>
            </a:extLst>
          </p:cNvPr>
          <p:cNvSpPr txBox="1">
            <a:spLocks/>
          </p:cNvSpPr>
          <p:nvPr userDrawn="1"/>
        </p:nvSpPr>
        <p:spPr>
          <a:xfrm>
            <a:off x="914400" y="6226139"/>
            <a:ext cx="8661115" cy="44351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spc="250" dirty="0"/>
              <a:t>Leading Women</a:t>
            </a:r>
            <a:r>
              <a:rPr lang="en-US" sz="1600" spc="250" baseline="0" dirty="0"/>
              <a:t> Educators Impacting Education Worldwide</a:t>
            </a:r>
            <a:endParaRPr lang="en-US" sz="1600" spc="2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A7701B-AD24-6AD9-F3CD-591F092F5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5" y="6276446"/>
            <a:ext cx="370946" cy="39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89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FD25B1-5FA0-FA63-B1B6-2D35B135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69AF5-3F0A-A620-3688-7C984753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B9F76-E932-823A-0F6F-938892D1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672AD-226F-5909-605B-4CB0D29D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92B502-2F72-E9B4-3F55-D786C1B1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8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77FA5-7191-5D9F-6F77-6B19A088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6BC858-6C9B-8948-EA4A-90F926026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42FC4C-97A7-9B10-5D6F-C03A5630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E2CA98-AD9B-623C-E4BE-A34DB96B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957C7-02B2-5F91-5BF3-1D717DEF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41BD3BD-1466-BF26-AE32-9184F1F8C06E}"/>
              </a:ext>
            </a:extLst>
          </p:cNvPr>
          <p:cNvSpPr txBox="1">
            <a:spLocks/>
          </p:cNvSpPr>
          <p:nvPr userDrawn="1"/>
        </p:nvSpPr>
        <p:spPr>
          <a:xfrm>
            <a:off x="914400" y="6226139"/>
            <a:ext cx="8661115" cy="44351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spc="250" dirty="0"/>
              <a:t>Leading Women</a:t>
            </a:r>
            <a:r>
              <a:rPr lang="en-US" sz="1600" spc="250" baseline="0" dirty="0"/>
              <a:t> Educators Impacting Education Worldwide</a:t>
            </a:r>
            <a:endParaRPr lang="en-US" sz="1600" spc="2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6C582A-1E3F-EF73-BBA4-63A95E049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5" y="6276446"/>
            <a:ext cx="370946" cy="39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35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F5D80-8C67-ADB8-1DE9-83E91A2A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79B66-C36E-399C-54EA-BC60FAF95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4EAC25-2135-E820-EFDD-E2C09FBE7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9C4EFC-728D-0325-5E85-A3789A5E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D4A25D-5B17-BF78-4EF4-942DFEB0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A30006-5C16-BA6C-5E63-49C0F3A3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80E69-8EF5-2A7D-6451-0CCB9412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4B0DDD-1971-7BA7-CDA2-AC654C8C8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5D11A4-00FE-C232-6AE1-5D59CCF0D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A27CB3-FE41-F9A3-64AA-108AF7D6C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52B971-6557-9136-679A-7C1954AC1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4905B1-5149-98A1-0D75-FB591819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527B-512E-4546-9501-60562D784BA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B4F665-4703-3B93-ED30-C5811D97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1B0C85-6EC9-70B8-7D37-754762E2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5AB4-7728-4430-845C-5A4C7A97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6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1501EE-0D60-8A7D-EBC3-D2693848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4AE2CD-CB55-7C7A-6D5D-480356BF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2076E7-5C6D-1883-64CB-0E03D395D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6E9C-3C9D-4A5A-B3BE-F82047B45EB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DCA843-23D8-238A-8A44-D38352860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08CD4A-0F26-29D8-913D-D8D66EC60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9461-F4C8-4F68-B8C8-870AB627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peggyj@dkg.org" TargetMode="External"/><Relationship Id="rId4" Type="http://schemas.openxmlformats.org/officeDocument/2006/relationships/hyperlink" Target="mailto:bills@dkg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D6196954-FEED-9EAC-A6BC-234230020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2F57A7-6D23-2D4D-B9ED-1BB57056097B}"/>
              </a:ext>
            </a:extLst>
          </p:cNvPr>
          <p:cNvSpPr txBox="1"/>
          <p:nvPr/>
        </p:nvSpPr>
        <p:spPr>
          <a:xfrm>
            <a:off x="2993365" y="808038"/>
            <a:ext cx="767463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57257D"/>
                </a:solidFill>
                <a:latin typeface="+mj-lt"/>
                <a:ea typeface="+mj-ea"/>
                <a:cs typeface="+mj-cs"/>
              </a:rPr>
              <a:t>DKG Treasurers Talk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057B25-5C62-7B4D-9DFC-92781890C0A1}"/>
              </a:ext>
            </a:extLst>
          </p:cNvPr>
          <p:cNvSpPr txBox="1"/>
          <p:nvPr/>
        </p:nvSpPr>
        <p:spPr>
          <a:xfrm>
            <a:off x="3372927" y="3480655"/>
            <a:ext cx="69155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dirty="0">
                <a:latin typeface="+mn-lt"/>
                <a:ea typeface="+mn-ea"/>
                <a:cs typeface="+mn-cs"/>
              </a:rPr>
              <a:t> Essentials Form 990N</a:t>
            </a:r>
          </a:p>
        </p:txBody>
      </p:sp>
    </p:spTree>
    <p:extLst>
      <p:ext uri="{BB962C8B-B14F-4D97-AF65-F5344CB8AC3E}">
        <p14:creationId xmlns:p14="http://schemas.microsoft.com/office/powerpoint/2010/main" val="416596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xmlns="" id="{7A2864EA-F071-71F5-7D08-E134F9E4F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D9CE8E-E666-835E-20C9-51B7E2B1188F}"/>
              </a:ext>
            </a:extLst>
          </p:cNvPr>
          <p:cNvSpPr txBox="1"/>
          <p:nvPr/>
        </p:nvSpPr>
        <p:spPr>
          <a:xfrm>
            <a:off x="1609860" y="1997839"/>
            <a:ext cx="9743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Punctuation in address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IRS system will not accept any punctuation or special characters  in address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NO # , . @ or &amp; 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328FE9-04E5-3019-CC09-50F32394CF66}"/>
              </a:ext>
            </a:extLst>
          </p:cNvPr>
          <p:cNvSpPr txBox="1"/>
          <p:nvPr/>
        </p:nvSpPr>
        <p:spPr>
          <a:xfrm>
            <a:off x="2292285" y="421313"/>
            <a:ext cx="61604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problems filing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(besides logging in)</a:t>
            </a:r>
          </a:p>
        </p:txBody>
      </p:sp>
    </p:spTree>
    <p:extLst>
      <p:ext uri="{BB962C8B-B14F-4D97-AF65-F5344CB8AC3E}">
        <p14:creationId xmlns:p14="http://schemas.microsoft.com/office/powerpoint/2010/main" val="344826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xmlns="" id="{7D917250-5EDF-A3E9-1FFB-392091AA1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13C953-A541-6F42-8539-15981AA61B5A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Please ask for help when needed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We understand this process can be frustrating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183C14-46BA-9E44-80BD-E8E7065E8B49}"/>
              </a:ext>
            </a:extLst>
          </p:cNvPr>
          <p:cNvSpPr txBox="1"/>
          <p:nvPr/>
        </p:nvSpPr>
        <p:spPr>
          <a:xfrm>
            <a:off x="1313645" y="2055813"/>
            <a:ext cx="10515600" cy="303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BEFORE CALLING THE IRS try contacting headquarters</a:t>
            </a:r>
          </a:p>
          <a:p>
            <a:pPr marL="12573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Email Bill Staples </a:t>
            </a:r>
            <a:r>
              <a:rPr lang="en-US" sz="2800" dirty="0">
                <a:hlinkClick r:id="rId4"/>
              </a:rPr>
              <a:t>bills@dkg.org</a:t>
            </a:r>
            <a:r>
              <a:rPr lang="en-US" sz="2800" dirty="0"/>
              <a:t> or Peggy Jonas </a:t>
            </a:r>
            <a:r>
              <a:rPr lang="en-US" sz="2800" dirty="0">
                <a:hlinkClick r:id="rId5"/>
              </a:rPr>
              <a:t>peggyj@dkg.org</a:t>
            </a:r>
            <a:r>
              <a:rPr lang="en-US" sz="2800" dirty="0"/>
              <a:t> 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  Call Headquarters phone at 512-478-5748</a:t>
            </a:r>
          </a:p>
          <a:p>
            <a:pPr marL="800100" lvl="1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12573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63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xmlns="" id="{E37886C1-F7D9-8311-215E-D8F288443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552939-C43D-4547-BDAD-8DCE950F22A2}"/>
              </a:ext>
            </a:extLst>
          </p:cNvPr>
          <p:cNvSpPr txBox="1"/>
          <p:nvPr/>
        </p:nvSpPr>
        <p:spPr>
          <a:xfrm>
            <a:off x="1092200" y="1674674"/>
            <a:ext cx="1000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7030A0"/>
                </a:solidFill>
                <a:latin typeface="Calibri" panose="020F0502020204030204"/>
              </a:rPr>
              <a:t>Question and Answer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67858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xmlns="" id="{1B9541A8-BE73-5E55-86E3-1EC8C7E37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8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3EA01F-2C51-D248-BE38-A27339A48F33}"/>
              </a:ext>
            </a:extLst>
          </p:cNvPr>
          <p:cNvSpPr txBox="1"/>
          <p:nvPr/>
        </p:nvSpPr>
        <p:spPr>
          <a:xfrm>
            <a:off x="1327608" y="614117"/>
            <a:ext cx="9144000" cy="1128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Form 990 is due November 15!</a:t>
            </a:r>
            <a:endParaRPr lang="en-US" sz="60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B414A2-7419-6C45-8F5B-A96512F30E11}"/>
              </a:ext>
            </a:extLst>
          </p:cNvPr>
          <p:cNvSpPr txBox="1"/>
          <p:nvPr/>
        </p:nvSpPr>
        <p:spPr>
          <a:xfrm>
            <a:off x="1131216" y="1923068"/>
            <a:ext cx="9521073" cy="3770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latin typeface="+mn-lt"/>
                <a:ea typeface="+mn-ea"/>
                <a:cs typeface="+mn-cs"/>
              </a:rPr>
              <a:t>Which form should you file?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990N Chapters with annual gross receipts of $50,000 or less each year (average for 3 years). Can’t be filed late, due date can’t be extended.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990EZ Chapters with annual gross receipts less than $200,000 and total assets of less than $500,000. Return is due November 15, but a request for a 5-month extension can be filed. </a:t>
            </a:r>
            <a:endParaRPr lang="en-US" sz="2800" kern="1200" dirty="0"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990 (Long form) Chapters with gross receipts $200,000 or greater, or total assets of $500,000 or more. Return is due November 15 but a request for a 5-month extension can be filed. </a:t>
            </a:r>
          </a:p>
        </p:txBody>
      </p:sp>
    </p:spTree>
    <p:extLst>
      <p:ext uri="{BB962C8B-B14F-4D97-AF65-F5344CB8AC3E}">
        <p14:creationId xmlns:p14="http://schemas.microsoft.com/office/powerpoint/2010/main" val="203813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xmlns="" id="{801DDBE1-1734-2715-80B5-6921C5B2A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13C953-A541-6F42-8539-15981AA61B5A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183C14-46BA-9E44-80BD-E8E7065E8B49}"/>
              </a:ext>
            </a:extLst>
          </p:cNvPr>
          <p:cNvSpPr txBox="1"/>
          <p:nvPr/>
        </p:nvSpPr>
        <p:spPr>
          <a:xfrm>
            <a:off x="968828" y="2383765"/>
            <a:ext cx="6037614" cy="293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A12640-1277-31DE-EFC9-241165452E38}"/>
              </a:ext>
            </a:extLst>
          </p:cNvPr>
          <p:cNvSpPr txBox="1"/>
          <p:nvPr/>
        </p:nvSpPr>
        <p:spPr>
          <a:xfrm>
            <a:off x="1272619" y="1690688"/>
            <a:ext cx="9950554" cy="487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To maintain tax-exempt status </a:t>
            </a:r>
            <a:r>
              <a:rPr lang="en-US" sz="2800" dirty="0"/>
              <a:t>c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hapters must have a valid filin</a:t>
            </a:r>
            <a:r>
              <a:rPr lang="en-US" sz="2800" dirty="0"/>
              <a:t>g in 1 out of 3 years for 990N.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990N only</a:t>
            </a:r>
            <a:r>
              <a:rPr lang="en-US" sz="2800" dirty="0"/>
              <a:t>, 990EZ and 990 long form must be filed annually.</a:t>
            </a:r>
          </a:p>
          <a:p>
            <a:pPr marL="461963" lvl="1" indent="-404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If chapter loses tax exempt status, they are considered a “for profit business” and will have to file a business income tax return. 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</a:p>
          <a:p>
            <a:pPr marL="461963" lvl="1" indent="-404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Chapters who lose tax exempt status will fall out from DKG International’s group ruling. Chapter will have to apply for non-profit status independently – fee is $600. </a:t>
            </a:r>
            <a:endParaRPr lang="en-US" sz="2800" kern="1200" dirty="0">
              <a:latin typeface="+mn-lt"/>
              <a:ea typeface="+mn-ea"/>
              <a:cs typeface="+mn-cs"/>
            </a:endParaRPr>
          </a:p>
          <a:p>
            <a:pPr marL="461963" lvl="1" indent="-404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B17E86-50BF-3D08-3CAA-47730DB36D7A}"/>
              </a:ext>
            </a:extLst>
          </p:cNvPr>
          <p:cNvSpPr txBox="1"/>
          <p:nvPr/>
        </p:nvSpPr>
        <p:spPr>
          <a:xfrm>
            <a:off x="1781666" y="791852"/>
            <a:ext cx="754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What happens if you don’t file?</a:t>
            </a:r>
          </a:p>
        </p:txBody>
      </p:sp>
    </p:spTree>
    <p:extLst>
      <p:ext uri="{BB962C8B-B14F-4D97-AF65-F5344CB8AC3E}">
        <p14:creationId xmlns:p14="http://schemas.microsoft.com/office/powerpoint/2010/main" val="145302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xmlns="" id="{1B9541A8-BE73-5E55-86E3-1EC8C7E37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9" y="-65988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3EA01F-2C51-D248-BE38-A27339A48F33}"/>
              </a:ext>
            </a:extLst>
          </p:cNvPr>
          <p:cNvSpPr txBox="1"/>
          <p:nvPr/>
        </p:nvSpPr>
        <p:spPr>
          <a:xfrm>
            <a:off x="1342533" y="604689"/>
            <a:ext cx="9211559" cy="156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Form 990N is Due November 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No extensions!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B414A2-7419-6C45-8F5B-A96512F30E11}"/>
              </a:ext>
            </a:extLst>
          </p:cNvPr>
          <p:cNvSpPr txBox="1"/>
          <p:nvPr/>
        </p:nvSpPr>
        <p:spPr>
          <a:xfrm>
            <a:off x="1131216" y="2168164"/>
            <a:ext cx="9634194" cy="352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can file: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Chapters with annual gross receipts of $50,000 or less each year (average for 3 years).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must be filed electronically on the IRS website, there is no fee to file.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 filings of 990N are not allowed. 	</a:t>
            </a:r>
          </a:p>
        </p:txBody>
      </p:sp>
    </p:spTree>
    <p:extLst>
      <p:ext uri="{BB962C8B-B14F-4D97-AF65-F5344CB8AC3E}">
        <p14:creationId xmlns:p14="http://schemas.microsoft.com/office/powerpoint/2010/main" val="325024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xmlns="" id="{85277E2F-0463-EF50-B49D-592952005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2C652E-C7A3-424F-A3A5-F13058798DE5}"/>
              </a:ext>
            </a:extLst>
          </p:cNvPr>
          <p:cNvSpPr txBox="1"/>
          <p:nvPr/>
        </p:nvSpPr>
        <p:spPr>
          <a:xfrm>
            <a:off x="703385" y="365125"/>
            <a:ext cx="10650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Form 990N Tips and Tricks</a:t>
            </a:r>
            <a:endParaRPr lang="en-US" sz="48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FCB-7731-C241-84F2-EE08C16DBECF}"/>
              </a:ext>
            </a:extLst>
          </p:cNvPr>
          <p:cNvSpPr txBox="1"/>
          <p:nvPr/>
        </p:nvSpPr>
        <p:spPr>
          <a:xfrm>
            <a:off x="1385741" y="1489435"/>
            <a:ext cx="9968060" cy="437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Make sure you are on the IRS website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IRS site can be accessed from DKG website, login for DKG website is not the same login for IRS.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IRS site can be accessed from irs.gov then clicking on “Charities &amp; Nonprofits”.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If you are being charged a fee to file you are not on the IRS website. </a:t>
            </a:r>
          </a:p>
          <a:p>
            <a:pPr marL="685800" lvl="1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lvl="1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lvl="1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772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xmlns="" id="{85277E2F-0463-EF50-B49D-592952005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2C652E-C7A3-424F-A3A5-F13058798DE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FCB-7731-C241-84F2-EE08C16DBECF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04A409-9D2B-40A8-D158-B425B4FC4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51" y="365125"/>
            <a:ext cx="9695349" cy="57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xmlns="" id="{85277E2F-0463-EF50-B49D-592952005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2C652E-C7A3-424F-A3A5-F13058798DE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FCB-7731-C241-84F2-EE08C16DBECF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B84FFA-1F1D-B0E7-85CA-A38DB4D88732}"/>
              </a:ext>
            </a:extLst>
          </p:cNvPr>
          <p:cNvSpPr txBox="1"/>
          <p:nvPr/>
        </p:nvSpPr>
        <p:spPr>
          <a:xfrm>
            <a:off x="2099953" y="1555456"/>
            <a:ext cx="799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F15F49-929F-AC41-0798-A6D7D63F9888}"/>
              </a:ext>
            </a:extLst>
          </p:cNvPr>
          <p:cNvSpPr txBox="1"/>
          <p:nvPr/>
        </p:nvSpPr>
        <p:spPr>
          <a:xfrm>
            <a:off x="1063646" y="1692670"/>
            <a:ext cx="9696809" cy="508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Each treasurer needs to create their own account. Accounts are tied to an email address, passing on login doesn’t work well.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Login requires MFA (multifactor authentication), to create account treasurer needs to have access to email or phone.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IRS does not work well with Safari browser, if you are using an iPad, </a:t>
            </a:r>
            <a:r>
              <a:rPr lang="en-US" sz="3600" dirty="0" err="1"/>
              <a:t>IPhone</a:t>
            </a:r>
            <a:r>
              <a:rPr lang="en-US" sz="3600" dirty="0"/>
              <a:t> or Mac access via Google Chrome or Microsoft Edge(?)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FF8CF9-F854-982F-6250-D374C92962D8}"/>
              </a:ext>
            </a:extLst>
          </p:cNvPr>
          <p:cNvSpPr txBox="1"/>
          <p:nvPr/>
        </p:nvSpPr>
        <p:spPr>
          <a:xfrm>
            <a:off x="1063646" y="533499"/>
            <a:ext cx="9432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itself is simple, most common problem is logging in to IRS filing system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6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xmlns="" id="{7A2864EA-F071-71F5-7D08-E134F9E4F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C4B42E-14FA-E3F2-C19C-0715032DB9FF}"/>
              </a:ext>
            </a:extLst>
          </p:cNvPr>
          <p:cNvSpPr txBox="1"/>
          <p:nvPr/>
        </p:nvSpPr>
        <p:spPr>
          <a:xfrm>
            <a:off x="2074984" y="384720"/>
            <a:ext cx="8042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To file treasurers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D457ED-2D7A-9F11-9255-D8D893B81B24}"/>
              </a:ext>
            </a:extLst>
          </p:cNvPr>
          <p:cNvSpPr txBox="1"/>
          <p:nvPr/>
        </p:nvSpPr>
        <p:spPr>
          <a:xfrm>
            <a:off x="1316400" y="1173756"/>
            <a:ext cx="106952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 (TIN) for chapter.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and address for responsible party, usually president or treasurer.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Mailing address for chapter usually, president’s or treasurer’s. This is the address notices will be sent to.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dba (doing business as) this field is not required, however if treasurer fill it in, we recommend using two letter state and chapters Greek name.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Alabama Alpha chapter would enter AL Alpha Chapter.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6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xmlns="" id="{7A2864EA-F071-71F5-7D08-E134F9E4F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75"/>
            <a:ext cx="12257734" cy="6894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0224" y="1839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3CF606-ED6E-9298-4AD1-C6388ADC3E75}"/>
              </a:ext>
            </a:extLst>
          </p:cNvPr>
          <p:cNvSpPr txBox="1"/>
          <p:nvPr/>
        </p:nvSpPr>
        <p:spPr>
          <a:xfrm>
            <a:off x="2055338" y="244138"/>
            <a:ext cx="8212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Common problems filing 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(besides logging 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4DD4EE-8FEA-5905-CF0A-AD192F1D2AAB}"/>
              </a:ext>
            </a:extLst>
          </p:cNvPr>
          <p:cNvSpPr txBox="1"/>
          <p:nvPr/>
        </p:nvSpPr>
        <p:spPr>
          <a:xfrm>
            <a:off x="1090113" y="1808445"/>
            <a:ext cx="101432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IRS removed the default for user type under MANAGE E-POSTCARD PROFILE – little grey box appeared need to select “Exempt Organization”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428B58-DB78-40CF-7270-F13A91F39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9" t="-1" r="159" b="48208"/>
          <a:stretch/>
        </p:blipFill>
        <p:spPr>
          <a:xfrm>
            <a:off x="2055338" y="3237695"/>
            <a:ext cx="9025381" cy="31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04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5F280C-F6AC-4EEF-B1E9-49F41537ABAA}" vid="{A7DA4159-A9D2-4132-95CB-7BDB74459E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630</Words>
  <Application>Microsoft Office PowerPoint</Application>
  <PresentationFormat>Widescreen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Diana</cp:lastModifiedBy>
  <cp:revision>226</cp:revision>
  <dcterms:created xsi:type="dcterms:W3CDTF">2021-01-22T21:40:08Z</dcterms:created>
  <dcterms:modified xsi:type="dcterms:W3CDTF">2023-10-12T18:32:45Z</dcterms:modified>
</cp:coreProperties>
</file>